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notesMasterIdLst>
    <p:notesMasterId r:id="rId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1386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F23105B-1D6B-4EF8-B1EB-4AA3CB4F2F2F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EC2CD0-19BF-4576-9C0F-11C61E5490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98105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How come we add</a:t>
            </a:r>
            <a:r>
              <a:rPr lang="en-US" baseline="0" dirty="0" smtClean="0"/>
              <a:t> the –as,-a, etc. why don’t we add a –</a:t>
            </a:r>
            <a:r>
              <a:rPr lang="en-US" baseline="0" dirty="0" err="1" smtClean="0"/>
              <a:t>es</a:t>
            </a:r>
            <a:r>
              <a:rPr lang="en-US" baseline="0" dirty="0" smtClean="0"/>
              <a:t>, or a –e?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EC2CD0-19BF-4576-9C0F-11C61E5490BF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98053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Write</a:t>
            </a:r>
            <a:r>
              <a:rPr lang="en-US" baseline="0" dirty="0" smtClean="0"/>
              <a:t> a few sentences on the board and have a few students come up to translate them.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EC2CD0-19BF-4576-9C0F-11C61E5490BF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106020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I say the </a:t>
            </a:r>
            <a:r>
              <a:rPr lang="en-US" dirty="0" err="1" smtClean="0"/>
              <a:t>english</a:t>
            </a:r>
            <a:r>
              <a:rPr lang="en-US" dirty="0" smtClean="0"/>
              <a:t> translation the students have</a:t>
            </a:r>
            <a:r>
              <a:rPr lang="en-US" baseline="0" dirty="0" smtClean="0"/>
              <a:t> to find the word and hit it first to get 1 point. To get the bonus point they have to conjugate it correctly.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EC2CD0-19BF-4576-9C0F-11C61E5490BF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630816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Write</a:t>
            </a:r>
            <a:r>
              <a:rPr lang="en-US" baseline="0" dirty="0" smtClean="0"/>
              <a:t> a few sentences on the board and have a few students come up to translate them</a:t>
            </a:r>
            <a:r>
              <a:rPr lang="en-US" baseline="0" smtClean="0"/>
              <a:t>.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EC2CD0-19BF-4576-9C0F-11C61E5490BF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106020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500F9DF6-F05C-4E75-A6FD-33D152C2FDFC}" type="datetimeFigureOut">
              <a:rPr lang="en-US" smtClean="0"/>
              <a:t>1/24/2012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C8652996-D7A5-470B-993C-68229DA6E33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-</a:t>
            </a:r>
            <a:r>
              <a:rPr lang="en-US" dirty="0" err="1" smtClean="0"/>
              <a:t>ar</a:t>
            </a:r>
            <a:r>
              <a:rPr lang="en-US" dirty="0" smtClean="0"/>
              <a:t>/-</a:t>
            </a:r>
            <a:r>
              <a:rPr lang="en-US" dirty="0" err="1" smtClean="0"/>
              <a:t>er</a:t>
            </a:r>
            <a:r>
              <a:rPr lang="en-US" dirty="0" smtClean="0"/>
              <a:t>/-</a:t>
            </a:r>
            <a:r>
              <a:rPr lang="en-US" dirty="0" err="1" smtClean="0"/>
              <a:t>ir</a:t>
            </a:r>
            <a:r>
              <a:rPr lang="en-US" dirty="0" smtClean="0"/>
              <a:t> verbs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847938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7800" y="609600"/>
            <a:ext cx="6512511" cy="1143000"/>
          </a:xfrm>
        </p:spPr>
        <p:txBody>
          <a:bodyPr/>
          <a:lstStyle/>
          <a:p>
            <a:r>
              <a:rPr lang="en-US" dirty="0" smtClean="0"/>
              <a:t>AR Verb Conjugations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4279704024"/>
              </p:ext>
            </p:extLst>
          </p:nvPr>
        </p:nvGraphicFramePr>
        <p:xfrm>
          <a:off x="457200" y="2438400"/>
          <a:ext cx="8229600" cy="1737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86200"/>
                <a:gridCol w="43434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Yo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        </a:t>
                      </a:r>
                      <a:r>
                        <a:rPr lang="en-US" sz="3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o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nosotros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</a:t>
                      </a:r>
                      <a:r>
                        <a:rPr lang="en-US" sz="3200" b="1" dirty="0" err="1" smtClean="0">
                          <a:solidFill>
                            <a:schemeClr val="tx1"/>
                          </a:solidFill>
                        </a:rPr>
                        <a:t>amos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tú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         as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vosotros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</a:t>
                      </a:r>
                      <a:r>
                        <a:rPr lang="en-US" sz="3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3200" b="1" dirty="0" err="1" smtClean="0">
                          <a:solidFill>
                            <a:schemeClr val="tx1"/>
                          </a:solidFill>
                        </a:rPr>
                        <a:t>áis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él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ella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Ud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a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ellos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/as, 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Uds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an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3895912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21084504"/>
              </p:ext>
            </p:extLst>
          </p:nvPr>
        </p:nvGraphicFramePr>
        <p:xfrm>
          <a:off x="76200" y="1828800"/>
          <a:ext cx="8915400" cy="15544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91000"/>
                <a:gridCol w="47244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Yo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                 </a:t>
                      </a:r>
                      <a:r>
                        <a:rPr lang="en-US" sz="28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800" b="1" baseline="0" dirty="0" err="1" smtClean="0">
                          <a:solidFill>
                            <a:schemeClr val="tx1"/>
                          </a:solidFill>
                        </a:rPr>
                        <a:t>habl</a:t>
                      </a:r>
                      <a:r>
                        <a:rPr lang="en-US" sz="2800" b="1" dirty="0" err="1" smtClean="0">
                          <a:solidFill>
                            <a:srgbClr val="FFFF00"/>
                          </a:solidFill>
                        </a:rPr>
                        <a:t>o</a:t>
                      </a:r>
                      <a:endParaRPr lang="en-US" sz="2800" b="1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nosotros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   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habl</a:t>
                      </a:r>
                      <a:r>
                        <a:rPr lang="en-US" sz="2800" b="1" dirty="0" err="1" smtClean="0">
                          <a:solidFill>
                            <a:srgbClr val="FFFF00"/>
                          </a:solidFill>
                        </a:rPr>
                        <a:t>amos</a:t>
                      </a:r>
                      <a:endParaRPr lang="en-US" sz="2800" b="1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tú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                 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habl</a:t>
                      </a:r>
                      <a:r>
                        <a:rPr lang="en-US" sz="2800" b="1" dirty="0" err="1" smtClean="0">
                          <a:solidFill>
                            <a:srgbClr val="FFFF00"/>
                          </a:solidFill>
                        </a:rPr>
                        <a:t>as</a:t>
                      </a:r>
                      <a:endParaRPr lang="en-US" sz="2800" b="1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vosotros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   </a:t>
                      </a:r>
                      <a:r>
                        <a:rPr lang="en-US" sz="28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habl</a:t>
                      </a:r>
                      <a:r>
                        <a:rPr lang="en-US" sz="2800" b="1" dirty="0" err="1" smtClean="0">
                          <a:solidFill>
                            <a:srgbClr val="FFFF00"/>
                          </a:solidFill>
                        </a:rPr>
                        <a:t>áis</a:t>
                      </a:r>
                      <a:endParaRPr lang="en-US" sz="2800" b="1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él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ella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Ud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  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habl</a:t>
                      </a:r>
                      <a:r>
                        <a:rPr lang="en-US" sz="2800" b="1" dirty="0" err="1" smtClean="0">
                          <a:solidFill>
                            <a:srgbClr val="FFFF00"/>
                          </a:solidFill>
                        </a:rPr>
                        <a:t>a</a:t>
                      </a:r>
                      <a:endParaRPr lang="en-US" sz="2800" b="1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ellos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/as, 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Uds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 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habl</a:t>
                      </a:r>
                      <a:r>
                        <a:rPr lang="en-US" sz="2800" b="1" dirty="0" err="1" smtClean="0">
                          <a:solidFill>
                            <a:srgbClr val="FFFF00"/>
                          </a:solidFill>
                        </a:rPr>
                        <a:t>an</a:t>
                      </a:r>
                      <a:endParaRPr lang="en-US" sz="2800" b="1" dirty="0">
                        <a:solidFill>
                          <a:srgbClr val="FFFF00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6" name="Title 1"/>
          <p:cNvSpPr txBox="1">
            <a:spLocks/>
          </p:cNvSpPr>
          <p:nvPr/>
        </p:nvSpPr>
        <p:spPr>
          <a:xfrm>
            <a:off x="1447800" y="609600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>
            <a:lvl1pPr marL="320040" indent="-320040" algn="r" defTabSz="914400" rtl="0" eaLnBrk="1" latinLnBrk="0" hangingPunct="1">
              <a:spcBef>
                <a:spcPct val="0"/>
              </a:spcBef>
              <a:buClr>
                <a:schemeClr val="accent6">
                  <a:lumMod val="75000"/>
                </a:schemeClr>
              </a:buClr>
              <a:buSzPct val="128000"/>
              <a:buFont typeface="Georgia" pitchFamily="18" charset="0"/>
              <a:buChar char="*"/>
              <a:defRPr sz="4600" b="1" i="0" kern="120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>
                  <a:reflection blurRad="6350" stA="55000" endA="300" endPos="45500" dir="5400000" sy="-100000" algn="bl" rotWithShape="0"/>
                </a:effectLst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algn="ctr"/>
            <a:r>
              <a:rPr lang="en-US" dirty="0" err="1" smtClean="0"/>
              <a:t>Hablar</a:t>
            </a:r>
            <a:r>
              <a:rPr lang="en-US" dirty="0" smtClean="0"/>
              <a:t> = to talk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308726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-ER Verb Conjugations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03951220"/>
              </p:ext>
            </p:extLst>
          </p:nvPr>
        </p:nvGraphicFramePr>
        <p:xfrm>
          <a:off x="381000" y="1508867"/>
          <a:ext cx="8229600" cy="1737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Yo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        </a:t>
                      </a:r>
                      <a:r>
                        <a:rPr lang="en-US" sz="3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nosotros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tú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     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vosotros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</a:t>
                      </a:r>
                      <a:r>
                        <a:rPr lang="en-US" sz="3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él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ella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Ud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ellos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/as, 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Uds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971800" y="1524000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/>
              <a:t>o</a:t>
            </a:r>
            <a:endParaRPr lang="en-US" sz="36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391400" y="2687007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/>
              <a:t>en</a:t>
            </a:r>
            <a:endParaRPr lang="en-US" sz="36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7391400" y="1571767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 smtClean="0"/>
              <a:t>emos</a:t>
            </a:r>
            <a:endParaRPr lang="en-US" sz="3600" b="1" dirty="0"/>
          </a:p>
        </p:txBody>
      </p:sp>
      <p:sp>
        <p:nvSpPr>
          <p:cNvPr id="8" name="TextBox 7"/>
          <p:cNvSpPr txBox="1"/>
          <p:nvPr/>
        </p:nvSpPr>
        <p:spPr>
          <a:xfrm>
            <a:off x="2971800" y="2091560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 smtClean="0"/>
              <a:t>es</a:t>
            </a:r>
            <a:endParaRPr lang="en-US" sz="3600" b="1" dirty="0"/>
          </a:p>
        </p:txBody>
      </p:sp>
      <p:sp>
        <p:nvSpPr>
          <p:cNvPr id="9" name="TextBox 8"/>
          <p:cNvSpPr txBox="1"/>
          <p:nvPr/>
        </p:nvSpPr>
        <p:spPr>
          <a:xfrm>
            <a:off x="7391400" y="2133598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 smtClean="0"/>
              <a:t>éis</a:t>
            </a:r>
            <a:endParaRPr lang="en-US" sz="3600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2971800" y="2687007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/>
              <a:t>e</a:t>
            </a:r>
            <a:endParaRPr lang="en-US" sz="3600" b="1" dirty="0"/>
          </a:p>
        </p:txBody>
      </p:sp>
      <p:graphicFrame>
        <p:nvGraphicFramePr>
          <p:cNvPr id="12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488138491"/>
              </p:ext>
            </p:extLst>
          </p:nvPr>
        </p:nvGraphicFramePr>
        <p:xfrm>
          <a:off x="152400" y="4406289"/>
          <a:ext cx="8991600" cy="17506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95800"/>
                <a:gridCol w="4495800"/>
              </a:tblGrid>
              <a:tr h="583557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Yo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   com        </a:t>
                      </a:r>
                      <a:r>
                        <a:rPr lang="en-US" sz="3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nosotros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com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583557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tú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   com 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vosotros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</a:t>
                      </a:r>
                      <a:r>
                        <a:rPr lang="en-US" sz="28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com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583557"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él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ella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Ud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.)  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com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ellos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/as, 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Uds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2800" b="1" baseline="0" dirty="0" smtClean="0">
                          <a:solidFill>
                            <a:schemeClr val="tx1"/>
                          </a:solidFill>
                        </a:rPr>
                        <a:t>  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com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3" name="Title 1"/>
          <p:cNvSpPr txBox="1">
            <a:spLocks/>
          </p:cNvSpPr>
          <p:nvPr/>
        </p:nvSpPr>
        <p:spPr>
          <a:xfrm>
            <a:off x="601639" y="3350943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smtClean="0"/>
              <a:t>Comer = to eat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3352800" y="4406289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rgbClr val="FFFF00"/>
                </a:solidFill>
              </a:rPr>
              <a:t>o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352800" y="5009401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 smtClean="0">
                <a:solidFill>
                  <a:srgbClr val="FFFF00"/>
                </a:solidFill>
              </a:rPr>
              <a:t>es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3352800" y="5521866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>
                <a:solidFill>
                  <a:srgbClr val="FFFF00"/>
                </a:solidFill>
              </a:rPr>
              <a:t>e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7772400" y="4363070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 smtClean="0">
                <a:solidFill>
                  <a:srgbClr val="FFFF00"/>
                </a:solidFill>
              </a:rPr>
              <a:t>emos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7853149" y="5009400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 smtClean="0">
                <a:solidFill>
                  <a:srgbClr val="FFFF00"/>
                </a:solidFill>
              </a:rPr>
              <a:t>éis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8069239" y="5530036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>
                <a:solidFill>
                  <a:srgbClr val="FFFF00"/>
                </a:solidFill>
              </a:rPr>
              <a:t>en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20" name="Title 1"/>
          <p:cNvSpPr txBox="1">
            <a:spLocks/>
          </p:cNvSpPr>
          <p:nvPr/>
        </p:nvSpPr>
        <p:spPr>
          <a:xfrm>
            <a:off x="1447800" y="609600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>
            <a:lvl1pPr marL="320040" indent="-320040" algn="r" defTabSz="914400" rtl="0" eaLnBrk="1" latinLnBrk="0" hangingPunct="1">
              <a:spcBef>
                <a:spcPct val="0"/>
              </a:spcBef>
              <a:buClr>
                <a:schemeClr val="accent6">
                  <a:lumMod val="75000"/>
                </a:schemeClr>
              </a:buClr>
              <a:buSzPct val="128000"/>
              <a:buFont typeface="Georgia" pitchFamily="18" charset="0"/>
              <a:buChar char="*"/>
              <a:defRPr sz="4600" b="1" i="0" kern="120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>
                  <a:reflection blurRad="6350" stA="55000" endA="300" endPos="45500" dir="5400000" sy="-100000" algn="bl" rotWithShape="0"/>
                </a:effectLst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/>
              <a:t>ER Verb Conjugations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28226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5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25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25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25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2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2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25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2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2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25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25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25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25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25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25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25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  <p:bldP spid="14" grpId="0"/>
      <p:bldP spid="15" grpId="0"/>
      <p:bldP spid="16" grpId="0"/>
      <p:bldP spid="17" grpId="0"/>
      <p:bldP spid="18" grpId="0"/>
      <p:bldP spid="19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2000" y="2286000"/>
            <a:ext cx="6512511" cy="1143000"/>
          </a:xfrm>
        </p:spPr>
        <p:txBody>
          <a:bodyPr/>
          <a:lstStyle/>
          <a:p>
            <a:r>
              <a:rPr lang="en-US" dirty="0" err="1" smtClean="0"/>
              <a:t>Matamoscas</a:t>
            </a:r>
            <a:r>
              <a:rPr lang="en-US" dirty="0" smtClean="0"/>
              <a:t> con </a:t>
            </a:r>
            <a:r>
              <a:rPr lang="en-US" dirty="0" err="1" smtClean="0"/>
              <a:t>conjugaciones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13411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464024" y="924580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Acampar</a:t>
            </a:r>
            <a:endParaRPr lang="en-US" sz="2800" dirty="0"/>
          </a:p>
        </p:txBody>
      </p:sp>
      <p:sp>
        <p:nvSpPr>
          <p:cNvPr id="6" name="TextBox 5"/>
          <p:cNvSpPr txBox="1"/>
          <p:nvPr/>
        </p:nvSpPr>
        <p:spPr>
          <a:xfrm>
            <a:off x="3048000" y="2949025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Bailar</a:t>
            </a:r>
            <a:endParaRPr lang="en-US" sz="2800" dirty="0"/>
          </a:p>
        </p:txBody>
      </p:sp>
      <p:sp>
        <p:nvSpPr>
          <p:cNvPr id="7" name="TextBox 6"/>
          <p:cNvSpPr txBox="1"/>
          <p:nvPr/>
        </p:nvSpPr>
        <p:spPr>
          <a:xfrm>
            <a:off x="5917442" y="5873198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Bucear</a:t>
            </a:r>
            <a:endParaRPr lang="en-US" sz="2800" dirty="0"/>
          </a:p>
        </p:txBody>
      </p:sp>
      <p:sp>
        <p:nvSpPr>
          <p:cNvPr id="8" name="TextBox 7"/>
          <p:cNvSpPr txBox="1"/>
          <p:nvPr/>
        </p:nvSpPr>
        <p:spPr>
          <a:xfrm>
            <a:off x="6781800" y="3723620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Pescar</a:t>
            </a:r>
            <a:endParaRPr lang="en-US" sz="2800" dirty="0"/>
          </a:p>
        </p:txBody>
      </p:sp>
      <p:sp>
        <p:nvSpPr>
          <p:cNvPr id="9" name="TextBox 8"/>
          <p:cNvSpPr txBox="1"/>
          <p:nvPr/>
        </p:nvSpPr>
        <p:spPr>
          <a:xfrm>
            <a:off x="4876800" y="4495800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Leer</a:t>
            </a:r>
            <a:endParaRPr lang="en-US" sz="2800" dirty="0"/>
          </a:p>
        </p:txBody>
      </p:sp>
      <p:sp>
        <p:nvSpPr>
          <p:cNvPr id="10" name="TextBox 9"/>
          <p:cNvSpPr txBox="1"/>
          <p:nvPr/>
        </p:nvSpPr>
        <p:spPr>
          <a:xfrm>
            <a:off x="5181600" y="2603310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Correr</a:t>
            </a:r>
            <a:endParaRPr lang="en-US" sz="2800" dirty="0"/>
          </a:p>
        </p:txBody>
      </p:sp>
      <p:sp>
        <p:nvSpPr>
          <p:cNvPr id="11" name="TextBox 10"/>
          <p:cNvSpPr txBox="1"/>
          <p:nvPr/>
        </p:nvSpPr>
        <p:spPr>
          <a:xfrm>
            <a:off x="228600" y="3200400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smtClean="0"/>
              <a:t>Comer</a:t>
            </a:r>
            <a:endParaRPr lang="en-US" sz="2800" dirty="0"/>
          </a:p>
        </p:txBody>
      </p:sp>
      <p:sp>
        <p:nvSpPr>
          <p:cNvPr id="12" name="TextBox 11"/>
          <p:cNvSpPr txBox="1"/>
          <p:nvPr/>
        </p:nvSpPr>
        <p:spPr>
          <a:xfrm>
            <a:off x="5334000" y="401360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Cantar</a:t>
            </a:r>
            <a:endParaRPr lang="en-US" sz="2800" dirty="0"/>
          </a:p>
        </p:txBody>
      </p:sp>
      <p:sp>
        <p:nvSpPr>
          <p:cNvPr id="13" name="TextBox 12"/>
          <p:cNvSpPr txBox="1"/>
          <p:nvPr/>
        </p:nvSpPr>
        <p:spPr>
          <a:xfrm>
            <a:off x="914400" y="5702573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Caminar</a:t>
            </a:r>
            <a:endParaRPr lang="en-US" sz="2800" dirty="0"/>
          </a:p>
        </p:txBody>
      </p:sp>
      <p:sp>
        <p:nvSpPr>
          <p:cNvPr id="14" name="TextBox 13"/>
          <p:cNvSpPr txBox="1"/>
          <p:nvPr/>
        </p:nvSpPr>
        <p:spPr>
          <a:xfrm>
            <a:off x="7162800" y="1091737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Pintar</a:t>
            </a:r>
            <a:endParaRPr lang="en-US" sz="2800" dirty="0"/>
          </a:p>
        </p:txBody>
      </p:sp>
      <p:sp>
        <p:nvSpPr>
          <p:cNvPr id="15" name="TextBox 14"/>
          <p:cNvSpPr txBox="1"/>
          <p:nvPr/>
        </p:nvSpPr>
        <p:spPr>
          <a:xfrm>
            <a:off x="1676400" y="4246840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Descansar</a:t>
            </a:r>
            <a:endParaRPr lang="en-US" sz="2800" dirty="0"/>
          </a:p>
        </p:txBody>
      </p:sp>
      <p:sp>
        <p:nvSpPr>
          <p:cNvPr id="16" name="TextBox 15"/>
          <p:cNvSpPr txBox="1"/>
          <p:nvPr/>
        </p:nvSpPr>
        <p:spPr>
          <a:xfrm>
            <a:off x="3581400" y="1451240"/>
            <a:ext cx="3200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dirty="0" err="1" smtClean="0"/>
              <a:t>Escribir</a:t>
            </a:r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val="41909725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-ER Verb Conjugations</a:t>
            </a:r>
            <a:endParaRPr lang="en-US" dirty="0"/>
          </a:p>
        </p:txBody>
      </p:sp>
      <p:graphicFrame>
        <p:nvGraphicFramePr>
          <p:cNvPr id="4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59864940"/>
              </p:ext>
            </p:extLst>
          </p:nvPr>
        </p:nvGraphicFramePr>
        <p:xfrm>
          <a:off x="381000" y="1508867"/>
          <a:ext cx="8229600" cy="1737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114800"/>
                <a:gridCol w="41148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Yo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        </a:t>
                      </a:r>
                      <a:r>
                        <a:rPr lang="en-US" sz="3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nosotros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tú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     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vosotros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/as)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</a:t>
                      </a:r>
                      <a:r>
                        <a:rPr lang="en-US" sz="3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él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ella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Ud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ellos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/as, 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Uds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2971800" y="1524000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/>
              <a:t>o</a:t>
            </a:r>
            <a:endParaRPr lang="en-US" sz="36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391400" y="2687007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/>
              <a:t>en</a:t>
            </a:r>
            <a:endParaRPr lang="en-US" sz="36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7391400" y="1571767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/>
              <a:t>i</a:t>
            </a:r>
            <a:r>
              <a:rPr lang="en-US" sz="3600" b="1" dirty="0" err="1" smtClean="0"/>
              <a:t>mos</a:t>
            </a:r>
            <a:endParaRPr lang="en-US" sz="3600" b="1" dirty="0"/>
          </a:p>
        </p:txBody>
      </p:sp>
      <p:sp>
        <p:nvSpPr>
          <p:cNvPr id="8" name="TextBox 7"/>
          <p:cNvSpPr txBox="1"/>
          <p:nvPr/>
        </p:nvSpPr>
        <p:spPr>
          <a:xfrm>
            <a:off x="2971800" y="2091560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/>
              <a:t>e</a:t>
            </a:r>
            <a:r>
              <a:rPr lang="en-US" sz="3600" b="1" dirty="0" err="1" smtClean="0"/>
              <a:t>s</a:t>
            </a:r>
            <a:endParaRPr lang="en-US" sz="3600" b="1" dirty="0"/>
          </a:p>
        </p:txBody>
      </p:sp>
      <p:sp>
        <p:nvSpPr>
          <p:cNvPr id="9" name="TextBox 8"/>
          <p:cNvSpPr txBox="1"/>
          <p:nvPr/>
        </p:nvSpPr>
        <p:spPr>
          <a:xfrm>
            <a:off x="7391400" y="2133598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/>
              <a:t>í</a:t>
            </a:r>
            <a:r>
              <a:rPr lang="en-US" sz="3600" b="1" dirty="0" err="1" smtClean="0"/>
              <a:t>s</a:t>
            </a:r>
            <a:endParaRPr lang="en-US" sz="3600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2971800" y="2687007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/>
              <a:t>e</a:t>
            </a:r>
            <a:endParaRPr lang="en-US" sz="3600" b="1" dirty="0"/>
          </a:p>
        </p:txBody>
      </p:sp>
      <p:graphicFrame>
        <p:nvGraphicFramePr>
          <p:cNvPr id="12" name="Content Placeholder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629382947"/>
              </p:ext>
            </p:extLst>
          </p:nvPr>
        </p:nvGraphicFramePr>
        <p:xfrm>
          <a:off x="152400" y="4406289"/>
          <a:ext cx="8991600" cy="17506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95800"/>
                <a:gridCol w="4495800"/>
              </a:tblGrid>
              <a:tr h="583557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Yo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</a:t>
                      </a:r>
                      <a:r>
                        <a:rPr lang="en-US" sz="3200" b="1" dirty="0" err="1" smtClean="0">
                          <a:solidFill>
                            <a:schemeClr val="tx1"/>
                          </a:solidFill>
                        </a:rPr>
                        <a:t>escrib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</a:t>
                      </a:r>
                      <a:r>
                        <a:rPr lang="en-US" sz="32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nosotros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  </a:t>
                      </a:r>
                      <a:r>
                        <a:rPr lang="en-US" sz="3200" b="1" dirty="0" err="1" smtClean="0">
                          <a:solidFill>
                            <a:schemeClr val="tx1"/>
                          </a:solidFill>
                        </a:rPr>
                        <a:t>escrib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583557">
                <a:tc>
                  <a:txBody>
                    <a:bodyPr/>
                    <a:lstStyle/>
                    <a:p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3200" b="0" dirty="0" err="1" smtClean="0">
                          <a:solidFill>
                            <a:schemeClr val="tx1"/>
                          </a:solidFill>
                        </a:rPr>
                        <a:t>tú</a:t>
                      </a:r>
                      <a:r>
                        <a:rPr lang="en-US" sz="32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      </a:t>
                      </a:r>
                      <a:r>
                        <a:rPr lang="en-US" sz="3200" b="1" dirty="0" err="1" smtClean="0">
                          <a:solidFill>
                            <a:schemeClr val="tx1"/>
                          </a:solidFill>
                        </a:rPr>
                        <a:t>escrib</a:t>
                      </a:r>
                      <a:r>
                        <a:rPr lang="en-US" sz="3200" b="1" dirty="0" smtClean="0">
                          <a:solidFill>
                            <a:schemeClr val="tx1"/>
                          </a:solidFill>
                        </a:rPr>
                        <a:t>     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vosotros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)</a:t>
                      </a:r>
                      <a:r>
                        <a:rPr lang="en-US" sz="2800" b="1" dirty="0" smtClean="0">
                          <a:solidFill>
                            <a:schemeClr val="tx1"/>
                          </a:solidFill>
                        </a:rPr>
                        <a:t>    </a:t>
                      </a:r>
                      <a:r>
                        <a:rPr lang="en-US" sz="28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  <a:r>
                        <a:rPr lang="en-US" sz="3200" b="1" dirty="0" err="1" smtClean="0">
                          <a:solidFill>
                            <a:schemeClr val="tx1"/>
                          </a:solidFill>
                        </a:rPr>
                        <a:t>escrib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  <a:tr h="583557"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él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ella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Ud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.) </a:t>
                      </a:r>
                      <a:r>
                        <a:rPr lang="en-US" sz="2800" b="1" dirty="0" err="1" smtClean="0">
                          <a:solidFill>
                            <a:schemeClr val="tx1"/>
                          </a:solidFill>
                        </a:rPr>
                        <a:t>escrib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(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ellos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, </a:t>
                      </a:r>
                      <a:r>
                        <a:rPr lang="en-US" sz="2800" b="0" dirty="0" err="1" smtClean="0">
                          <a:solidFill>
                            <a:schemeClr val="tx1"/>
                          </a:solidFill>
                        </a:rPr>
                        <a:t>Uds</a:t>
                      </a:r>
                      <a:r>
                        <a:rPr lang="en-US" sz="2800" b="0" dirty="0" smtClean="0">
                          <a:solidFill>
                            <a:schemeClr val="tx1"/>
                          </a:solidFill>
                        </a:rPr>
                        <a:t>.)</a:t>
                      </a:r>
                      <a:r>
                        <a:rPr lang="en-US" sz="2800" b="1" baseline="0" dirty="0" smtClean="0">
                          <a:solidFill>
                            <a:schemeClr val="tx1"/>
                          </a:solidFill>
                        </a:rPr>
                        <a:t>  </a:t>
                      </a:r>
                      <a:r>
                        <a:rPr lang="en-US" sz="3200" b="1" baseline="0" dirty="0" err="1" smtClean="0">
                          <a:solidFill>
                            <a:schemeClr val="tx1"/>
                          </a:solidFill>
                        </a:rPr>
                        <a:t>escrib</a:t>
                      </a:r>
                      <a:endParaRPr lang="en-US" sz="3200" b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solidFill>
                      <a:schemeClr val="tx2">
                        <a:lumMod val="40000"/>
                        <a:lumOff val="6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3" name="Title 1"/>
          <p:cNvSpPr txBox="1">
            <a:spLocks/>
          </p:cNvSpPr>
          <p:nvPr/>
        </p:nvSpPr>
        <p:spPr>
          <a:xfrm>
            <a:off x="601639" y="3350943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dirty="0" err="1" smtClean="0"/>
              <a:t>Escribir</a:t>
            </a:r>
            <a:r>
              <a:rPr lang="en-US" dirty="0" smtClean="0"/>
              <a:t> = to write</a:t>
            </a:r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3352800" y="4406289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>
                <a:solidFill>
                  <a:srgbClr val="FFFF00"/>
                </a:solidFill>
              </a:rPr>
              <a:t>o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3352800" y="4939640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 smtClean="0">
                <a:solidFill>
                  <a:srgbClr val="FFFF00"/>
                </a:solidFill>
              </a:rPr>
              <a:t>es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3444922" y="5521865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>
                <a:solidFill>
                  <a:srgbClr val="FFFF00"/>
                </a:solidFill>
              </a:rPr>
              <a:t>e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7772400" y="4363070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>
                <a:solidFill>
                  <a:srgbClr val="FFFF00"/>
                </a:solidFill>
              </a:rPr>
              <a:t>i</a:t>
            </a:r>
            <a:r>
              <a:rPr lang="en-US" sz="3600" b="1" dirty="0" err="1" smtClean="0">
                <a:solidFill>
                  <a:srgbClr val="FFFF00"/>
                </a:solidFill>
              </a:rPr>
              <a:t>mos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7884111" y="4938967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err="1">
                <a:solidFill>
                  <a:srgbClr val="FFFF00"/>
                </a:solidFill>
              </a:rPr>
              <a:t>í</a:t>
            </a:r>
            <a:r>
              <a:rPr lang="en-US" sz="3600" b="1" dirty="0" err="1" smtClean="0">
                <a:solidFill>
                  <a:srgbClr val="FFFF00"/>
                </a:solidFill>
              </a:rPr>
              <a:t>s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7960311" y="5530036"/>
            <a:ext cx="15240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600" b="1" dirty="0" smtClean="0">
                <a:solidFill>
                  <a:srgbClr val="FFFF00"/>
                </a:solidFill>
              </a:rPr>
              <a:t>en</a:t>
            </a:r>
            <a:endParaRPr lang="en-US" sz="3600" b="1" dirty="0">
              <a:solidFill>
                <a:srgbClr val="FFFF00"/>
              </a:solidFill>
            </a:endParaRPr>
          </a:p>
        </p:txBody>
      </p:sp>
      <p:sp>
        <p:nvSpPr>
          <p:cNvPr id="20" name="Title 1"/>
          <p:cNvSpPr txBox="1">
            <a:spLocks/>
          </p:cNvSpPr>
          <p:nvPr/>
        </p:nvSpPr>
        <p:spPr>
          <a:xfrm>
            <a:off x="1447800" y="609600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>
            <a:lvl1pPr marL="320040" indent="-320040" algn="r" defTabSz="914400" rtl="0" eaLnBrk="1" latinLnBrk="0" hangingPunct="1">
              <a:spcBef>
                <a:spcPct val="0"/>
              </a:spcBef>
              <a:buClr>
                <a:schemeClr val="accent6">
                  <a:lumMod val="75000"/>
                </a:schemeClr>
              </a:buClr>
              <a:buSzPct val="128000"/>
              <a:buFont typeface="Georgia" pitchFamily="18" charset="0"/>
              <a:buChar char="*"/>
              <a:defRPr sz="4600" b="1" i="0" kern="120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>
                  <a:reflection blurRad="6350" stA="55000" endA="300" endPos="45500" dir="5400000" sy="-100000" algn="bl" rotWithShape="0"/>
                </a:effectLst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en-US" dirty="0" smtClean="0"/>
              <a:t>IR Verb Conjugations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28815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2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7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5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" dur="25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25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25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" dur="2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25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1" dur="25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2" dur="2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25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8" dur="25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" dur="25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0" dur="25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25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" dur="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7" dur="25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2" dur="25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" dur="25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" dur="25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/>
      <p:bldP spid="6" grpId="0"/>
      <p:bldP spid="7" grpId="0"/>
      <p:bldP spid="8" grpId="0"/>
      <p:bldP spid="9" grpId="0"/>
      <p:bldP spid="10" grpId="0"/>
      <p:bldP spid="14" grpId="0"/>
      <p:bldP spid="15" grpId="0"/>
      <p:bldP spid="16" grpId="0"/>
      <p:bldP spid="17" grpId="0"/>
      <p:bldP spid="18" grpId="0"/>
      <p:bldP spid="19" grpId="0"/>
    </p:bldLst>
  </p:timing>
</p:sld>
</file>

<file path=ppt/theme/theme1.xml><?xml version="1.0" encoding="utf-8"?>
<a:theme xmlns:a="http://schemas.openxmlformats.org/drawingml/2006/main" name="Slipstream">
  <a:themeElements>
    <a:clrScheme name="Slipstream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Slipstream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lipstream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913</TotalTime>
  <Words>341</Words>
  <Application>Microsoft Office PowerPoint</Application>
  <PresentationFormat>On-screen Show (4:3)</PresentationFormat>
  <Paragraphs>90</Paragraphs>
  <Slides>7</Slides>
  <Notes>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Slipstream</vt:lpstr>
      <vt:lpstr>-ar/-er/-ir verbs</vt:lpstr>
      <vt:lpstr>AR Verb Conjugations</vt:lpstr>
      <vt:lpstr>PowerPoint Presentation</vt:lpstr>
      <vt:lpstr>-ER Verb Conjugations</vt:lpstr>
      <vt:lpstr>Matamoscas con conjugaciones</vt:lpstr>
      <vt:lpstr>PowerPoint Presentation</vt:lpstr>
      <vt:lpstr>-ER Verb Conjugations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-ar/-er/-ir verbs</dc:title>
  <dc:creator>490teacher</dc:creator>
  <cp:lastModifiedBy>490teacher</cp:lastModifiedBy>
  <cp:revision>5</cp:revision>
  <dcterms:created xsi:type="dcterms:W3CDTF">2012-01-25T01:12:33Z</dcterms:created>
  <dcterms:modified xsi:type="dcterms:W3CDTF">2012-01-25T16:25:39Z</dcterms:modified>
</cp:coreProperties>
</file>

<file path=docProps/thumbnail.jpeg>
</file>